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2"/>
  </p:notesMasterIdLst>
  <p:sldIdLst>
    <p:sldId id="256" r:id="rId2"/>
    <p:sldId id="257" r:id="rId3"/>
    <p:sldId id="258" r:id="rId4"/>
    <p:sldId id="259" r:id="rId5"/>
    <p:sldId id="260" r:id="rId6"/>
    <p:sldId id="263" r:id="rId7"/>
    <p:sldId id="261" r:id="rId8"/>
    <p:sldId id="262"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1587"/>
  </p:normalViewPr>
  <p:slideViewPr>
    <p:cSldViewPr snapToGrid="0" snapToObjects="1">
      <p:cViewPr varScale="1">
        <p:scale>
          <a:sx n="90" d="100"/>
          <a:sy n="90"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6E741F-93AB-3E4F-B140-7C2A8D79D832}" type="datetimeFigureOut">
              <a:rPr lang="en-US" smtClean="0"/>
              <a:t>3/12/19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BD1A7A-F1A2-DA47-877C-91FC57418164}" type="slidenum">
              <a:rPr lang="en-US" smtClean="0"/>
              <a:t>‹#›</a:t>
            </a:fld>
            <a:endParaRPr lang="en-US"/>
          </a:p>
        </p:txBody>
      </p:sp>
    </p:spTree>
    <p:extLst>
      <p:ext uri="{BB962C8B-B14F-4D97-AF65-F5344CB8AC3E}">
        <p14:creationId xmlns:p14="http://schemas.microsoft.com/office/powerpoint/2010/main" val="147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want to learn something once and use it everywhere</a:t>
            </a:r>
          </a:p>
          <a:p>
            <a:endParaRPr lang="en-US" dirty="0"/>
          </a:p>
          <a:p>
            <a:r>
              <a:rPr lang="en-US" dirty="0"/>
              <a:t>Companies are more design driven now, wanting to unify and centralize design (Spotify, Slack, Instagram, etc.) Hence less focused on conforming to the OS</a:t>
            </a:r>
          </a:p>
          <a:p>
            <a:endParaRPr lang="en-US" dirty="0"/>
          </a:p>
          <a:p>
            <a:r>
              <a:rPr lang="en-US" dirty="0"/>
              <a:t>Phones are getting more powerful, often can trade performance for animations and centralized branding feeling</a:t>
            </a:r>
          </a:p>
          <a:p>
            <a:endParaRPr lang="en-US" dirty="0"/>
          </a:p>
          <a:p>
            <a:r>
              <a:rPr lang="en-US" dirty="0"/>
              <a:t>Libraries are all over the place for different OS</a:t>
            </a:r>
          </a:p>
          <a:p>
            <a:endParaRPr lang="en-US" dirty="0"/>
          </a:p>
          <a:p>
            <a:endParaRPr lang="en-US" dirty="0"/>
          </a:p>
        </p:txBody>
      </p:sp>
      <p:sp>
        <p:nvSpPr>
          <p:cNvPr id="4" name="Slide Number Placeholder 3"/>
          <p:cNvSpPr>
            <a:spLocks noGrp="1"/>
          </p:cNvSpPr>
          <p:nvPr>
            <p:ph type="sldNum" sz="quarter" idx="5"/>
          </p:nvPr>
        </p:nvSpPr>
        <p:spPr/>
        <p:txBody>
          <a:bodyPr/>
          <a:lstStyle/>
          <a:p>
            <a:fld id="{2FBD1A7A-F1A2-DA47-877C-91FC57418164}" type="slidenum">
              <a:rPr lang="en-US" smtClean="0"/>
              <a:t>4</a:t>
            </a:fld>
            <a:endParaRPr lang="en-US"/>
          </a:p>
        </p:txBody>
      </p:sp>
    </p:spTree>
    <p:extLst>
      <p:ext uri="{BB962C8B-B14F-4D97-AF65-F5344CB8AC3E}">
        <p14:creationId xmlns:p14="http://schemas.microsoft.com/office/powerpoint/2010/main" val="25948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Flutter is </a:t>
            </a:r>
            <a:r>
              <a:rPr lang="en-US" sz="1200" b="1" i="0" kern="1200" dirty="0">
                <a:solidFill>
                  <a:schemeClr val="tx1"/>
                </a:solidFill>
                <a:effectLst/>
                <a:latin typeface="+mn-lt"/>
                <a:ea typeface="+mn-ea"/>
                <a:cs typeface="+mn-cs"/>
              </a:rPr>
              <a:t>compiled ahead-of-time into native ARM code, not at runtime like React Native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 with SDK, not against the SDK from Android / iOS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based on a ‘unidirectional data flow’ architecture, or reactive programming</a:t>
            </a:r>
          </a:p>
          <a:p>
            <a:pPr marL="171450" indent="-171450">
              <a:buFontTx/>
              <a:buChar char="-"/>
            </a:pPr>
            <a:r>
              <a:rPr lang="en-US" sz="1200" b="0" i="0" kern="1200" dirty="0">
                <a:solidFill>
                  <a:schemeClr val="tx1"/>
                </a:solidFill>
                <a:effectLst/>
                <a:latin typeface="+mn-lt"/>
                <a:ea typeface="+mn-ea"/>
                <a:cs typeface="+mn-cs"/>
              </a:rPr>
              <a:t>Event triggers UI refresh, function will not change UI directly (like React Native)</a:t>
            </a:r>
          </a:p>
          <a:p>
            <a:pPr marL="0" indent="0">
              <a:buFontTx/>
              <a:buNone/>
            </a:pPr>
            <a:endParaRPr lang="en-US" sz="1200" b="0" i="0" kern="1200" dirty="0">
              <a:solidFill>
                <a:schemeClr val="tx1"/>
              </a:solidFill>
              <a:effectLst/>
              <a:latin typeface="+mn-lt"/>
              <a:ea typeface="+mn-ea"/>
              <a:cs typeface="+mn-cs"/>
            </a:endParaRPr>
          </a:p>
          <a:p>
            <a:pPr marL="0" indent="0">
              <a:buFontTx/>
              <a:buNone/>
            </a:pP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BD1A7A-F1A2-DA47-877C-91FC57418164}" type="slidenum">
              <a:rPr lang="en-US" smtClean="0"/>
              <a:t>5</a:t>
            </a:fld>
            <a:endParaRPr lang="en-US"/>
          </a:p>
        </p:txBody>
      </p:sp>
    </p:spTree>
    <p:extLst>
      <p:ext uri="{BB962C8B-B14F-4D97-AF65-F5344CB8AC3E}">
        <p14:creationId xmlns:p14="http://schemas.microsoft.com/office/powerpoint/2010/main" val="196352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Flutter is </a:t>
            </a:r>
            <a:r>
              <a:rPr lang="en-US" sz="1200" b="1" i="0" kern="1200" dirty="0">
                <a:solidFill>
                  <a:schemeClr val="tx1"/>
                </a:solidFill>
                <a:effectLst/>
                <a:latin typeface="+mn-lt"/>
                <a:ea typeface="+mn-ea"/>
                <a:cs typeface="+mn-cs"/>
              </a:rPr>
              <a:t>compiled ahead-of-time into native ARM code, not at runtime like React Native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 with SDK, not against the SDK from Android / iOS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based on a ‘unidirectional data flow’ architecture, or reactive programming</a:t>
            </a:r>
          </a:p>
          <a:p>
            <a:pPr marL="171450" indent="-171450">
              <a:buFontTx/>
              <a:buChar char="-"/>
            </a:pPr>
            <a:r>
              <a:rPr lang="en-US" sz="1200" b="0" i="0" kern="1200" dirty="0">
                <a:solidFill>
                  <a:schemeClr val="tx1"/>
                </a:solidFill>
                <a:effectLst/>
                <a:latin typeface="+mn-lt"/>
                <a:ea typeface="+mn-ea"/>
                <a:cs typeface="+mn-cs"/>
              </a:rPr>
              <a:t>Event triggers UI refresh, function will not change UI directly (like React Native)</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React Native or Xamarin, the UI components have a number of properties that are only supported in one platform or the other, or maybe they are supported but translated in slightly different ways to their native counterparts behind the scenes.</a:t>
            </a:r>
            <a:r>
              <a:rPr lang="en-US" sz="1200" b="0" i="0" kern="1200">
                <a:solidFill>
                  <a:schemeClr val="tx1"/>
                </a:solidFill>
                <a:effectLst/>
                <a:latin typeface="+mn-lt"/>
                <a:ea typeface="+mn-ea"/>
                <a:cs typeface="+mn-cs"/>
              </a:rPr>
              <a:t> </a:t>
            </a: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pPr marL="0" indent="0">
              <a:buFontTx/>
              <a:buNone/>
            </a:pPr>
            <a:endParaRPr lang="en-US" sz="1200" b="0" i="0" kern="120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BD1A7A-F1A2-DA47-877C-91FC57418164}" type="slidenum">
              <a:rPr lang="en-US" smtClean="0"/>
              <a:t>6</a:t>
            </a:fld>
            <a:endParaRPr lang="en-US"/>
          </a:p>
        </p:txBody>
      </p:sp>
    </p:spTree>
    <p:extLst>
      <p:ext uri="{BB962C8B-B14F-4D97-AF65-F5344CB8AC3E}">
        <p14:creationId xmlns:p14="http://schemas.microsoft.com/office/powerpoint/2010/main" val="3914286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web apps, Dart </a:t>
            </a:r>
            <a:r>
              <a:rPr lang="en-US" dirty="0" err="1"/>
              <a:t>transpiles</a:t>
            </a:r>
            <a:r>
              <a:rPr lang="en-US" dirty="0"/>
              <a:t> to JavaScript.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Dart is well-suited to reactive programming, with support for managing short-lived objects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Dart is simple but a powerful and complete language, comparable to Swift, Kotlin or Java</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BD1A7A-F1A2-DA47-877C-91FC57418164}" type="slidenum">
              <a:rPr lang="en-US" smtClean="0"/>
              <a:t>7</a:t>
            </a:fld>
            <a:endParaRPr lang="en-US"/>
          </a:p>
        </p:txBody>
      </p:sp>
    </p:spTree>
    <p:extLst>
      <p:ext uri="{BB962C8B-B14F-4D97-AF65-F5344CB8AC3E}">
        <p14:creationId xmlns:p14="http://schemas.microsoft.com/office/powerpoint/2010/main" val="1836238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React Native or Xamarin, the UI components have a number of properties that are only supported in one platform or the other, or maybe they are supported but translated in slightly different ways to their native counterparts behind the scenes.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BD1A7A-F1A2-DA47-877C-91FC57418164}" type="slidenum">
              <a:rPr lang="en-US" smtClean="0"/>
              <a:t>8</a:t>
            </a:fld>
            <a:endParaRPr lang="en-US"/>
          </a:p>
        </p:txBody>
      </p:sp>
    </p:spTree>
    <p:extLst>
      <p:ext uri="{BB962C8B-B14F-4D97-AF65-F5344CB8AC3E}">
        <p14:creationId xmlns:p14="http://schemas.microsoft.com/office/powerpoint/2010/main" val="335673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React Native or Xamarin, the UI components have a number of properties that are only supported in one platform or the other, or maybe they are supported but translated in slightly different ways to their native counterparts behind the scenes.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BD1A7A-F1A2-DA47-877C-91FC57418164}" type="slidenum">
              <a:rPr lang="en-US" smtClean="0"/>
              <a:t>9</a:t>
            </a:fld>
            <a:endParaRPr lang="en-US"/>
          </a:p>
        </p:txBody>
      </p:sp>
    </p:spTree>
    <p:extLst>
      <p:ext uri="{BB962C8B-B14F-4D97-AF65-F5344CB8AC3E}">
        <p14:creationId xmlns:p14="http://schemas.microsoft.com/office/powerpoint/2010/main" val="3855032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want to learn something once and use it everywhere</a:t>
            </a:r>
          </a:p>
          <a:p>
            <a:endParaRPr lang="en-US" dirty="0"/>
          </a:p>
          <a:p>
            <a:r>
              <a:rPr lang="en-US" dirty="0"/>
              <a:t>Companies are more design driven now, wanting to unify and centralize design (Spotify, Slack, Instagram, etc.) Hence less focused on conforming to the OS</a:t>
            </a:r>
          </a:p>
          <a:p>
            <a:endParaRPr lang="en-US" dirty="0"/>
          </a:p>
          <a:p>
            <a:r>
              <a:rPr lang="en-US" dirty="0"/>
              <a:t>Phones are getting more powerful, often can trade performance for animations and centralized branding feeling</a:t>
            </a:r>
          </a:p>
          <a:p>
            <a:endParaRPr lang="en-US" dirty="0"/>
          </a:p>
          <a:p>
            <a:r>
              <a:rPr lang="en-US" dirty="0"/>
              <a:t>Libraries are all over the place for different OS</a:t>
            </a:r>
          </a:p>
          <a:p>
            <a:endParaRPr lang="en-US" dirty="0"/>
          </a:p>
          <a:p>
            <a:endParaRPr lang="en-US" dirty="0"/>
          </a:p>
        </p:txBody>
      </p:sp>
      <p:sp>
        <p:nvSpPr>
          <p:cNvPr id="4" name="Slide Number Placeholder 3"/>
          <p:cNvSpPr>
            <a:spLocks noGrp="1"/>
          </p:cNvSpPr>
          <p:nvPr>
            <p:ph type="sldNum" sz="quarter" idx="5"/>
          </p:nvPr>
        </p:nvSpPr>
        <p:spPr/>
        <p:txBody>
          <a:bodyPr/>
          <a:lstStyle/>
          <a:p>
            <a:fld id="{2FBD1A7A-F1A2-DA47-877C-91FC57418164}" type="slidenum">
              <a:rPr lang="en-US" smtClean="0"/>
              <a:t>10</a:t>
            </a:fld>
            <a:endParaRPr lang="en-US"/>
          </a:p>
        </p:txBody>
      </p:sp>
    </p:spTree>
    <p:extLst>
      <p:ext uri="{BB962C8B-B14F-4D97-AF65-F5344CB8AC3E}">
        <p14:creationId xmlns:p14="http://schemas.microsoft.com/office/powerpoint/2010/main" val="251659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CC61C5-B544-9641-9724-28E9D1477BFE}"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8857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C61C5-B544-9641-9724-28E9D1477BFE}"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420552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C61C5-B544-9641-9724-28E9D1477BFE}"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31895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CC61C5-B544-9641-9724-28E9D1477BFE}"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3706218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CC61C5-B544-9641-9724-28E9D1477BFE}"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2513483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CC61C5-B544-9641-9724-28E9D1477BFE}"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300651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CC61C5-B544-9641-9724-28E9D1477BFE}" type="datetimeFigureOut">
              <a:rPr lang="en-US" smtClean="0"/>
              <a:t>3/12/19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915999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CC61C5-B544-9641-9724-28E9D1477BFE}" type="datetimeFigureOut">
              <a:rPr lang="en-US" smtClean="0"/>
              <a:t>3/12/19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213043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CC61C5-B544-9641-9724-28E9D1477BFE}" type="datetimeFigureOut">
              <a:rPr lang="en-US" smtClean="0"/>
              <a:t>3/12/19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433311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CC61C5-B544-9641-9724-28E9D1477BFE}"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4009493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CC61C5-B544-9641-9724-28E9D1477BFE}"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50F374-9193-494B-A2DA-50CE9098E7D3}" type="slidenum">
              <a:rPr lang="en-US" smtClean="0"/>
              <a:t>‹#›</a:t>
            </a:fld>
            <a:endParaRPr lang="en-US"/>
          </a:p>
        </p:txBody>
      </p:sp>
    </p:spTree>
    <p:extLst>
      <p:ext uri="{BB962C8B-B14F-4D97-AF65-F5344CB8AC3E}">
        <p14:creationId xmlns:p14="http://schemas.microsoft.com/office/powerpoint/2010/main" val="524185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CC61C5-B544-9641-9724-28E9D1477BFE}" type="datetimeFigureOut">
              <a:rPr lang="en-US" smtClean="0"/>
              <a:t>3/12/19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0F374-9193-494B-A2DA-50CE9098E7D3}" type="slidenum">
              <a:rPr lang="en-US" smtClean="0"/>
              <a:t>‹#›</a:t>
            </a:fld>
            <a:endParaRPr lang="en-US"/>
          </a:p>
        </p:txBody>
      </p:sp>
    </p:spTree>
    <p:extLst>
      <p:ext uri="{BB962C8B-B14F-4D97-AF65-F5344CB8AC3E}">
        <p14:creationId xmlns:p14="http://schemas.microsoft.com/office/powerpoint/2010/main" val="41986619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1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613FD-A91F-0845-8DFF-8541D7051814}"/>
              </a:ext>
            </a:extLst>
          </p:cNvPr>
          <p:cNvSpPr>
            <a:spLocks noGrp="1"/>
          </p:cNvSpPr>
          <p:nvPr>
            <p:ph type="ctrTitle"/>
          </p:nvPr>
        </p:nvSpPr>
        <p:spPr/>
        <p:txBody>
          <a:bodyPr/>
          <a:lstStyle/>
          <a:p>
            <a:r>
              <a:rPr lang="en-US" b="1" dirty="0">
                <a:solidFill>
                  <a:schemeClr val="accent3"/>
                </a:solidFill>
                <a:latin typeface="Helvetica" pitchFamily="2" charset="0"/>
              </a:rPr>
              <a:t>Flutter</a:t>
            </a:r>
          </a:p>
        </p:txBody>
      </p:sp>
      <p:sp>
        <p:nvSpPr>
          <p:cNvPr id="3" name="Subtitle 2">
            <a:extLst>
              <a:ext uri="{FF2B5EF4-FFF2-40B4-BE49-F238E27FC236}">
                <a16:creationId xmlns:a16="http://schemas.microsoft.com/office/drawing/2014/main" id="{B1B4DA38-5CFA-4446-81EF-C268E8AB2C63}"/>
              </a:ext>
            </a:extLst>
          </p:cNvPr>
          <p:cNvSpPr>
            <a:spLocks noGrp="1"/>
          </p:cNvSpPr>
          <p:nvPr>
            <p:ph type="subTitle" idx="1"/>
          </p:nvPr>
        </p:nvSpPr>
        <p:spPr/>
        <p:txBody>
          <a:bodyPr/>
          <a:lstStyle/>
          <a:p>
            <a:r>
              <a:rPr lang="en-US" dirty="0">
                <a:latin typeface="Helvetica" pitchFamily="2" charset="0"/>
              </a:rPr>
              <a:t>David Liu</a:t>
            </a:r>
          </a:p>
        </p:txBody>
      </p:sp>
    </p:spTree>
    <p:extLst>
      <p:ext uri="{BB962C8B-B14F-4D97-AF65-F5344CB8AC3E}">
        <p14:creationId xmlns:p14="http://schemas.microsoft.com/office/powerpoint/2010/main" val="555318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CF04-3CF0-D549-9F80-9F0CA6E86EF4}"/>
              </a:ext>
            </a:extLst>
          </p:cNvPr>
          <p:cNvSpPr>
            <a:spLocks noGrp="1"/>
          </p:cNvSpPr>
          <p:nvPr>
            <p:ph type="title"/>
          </p:nvPr>
        </p:nvSpPr>
        <p:spPr/>
        <p:txBody>
          <a:bodyPr/>
          <a:lstStyle/>
          <a:p>
            <a:r>
              <a:rPr lang="en-US" b="1" dirty="0">
                <a:latin typeface="Helvetica" pitchFamily="2" charset="0"/>
              </a:rPr>
              <a:t>Study Question Answer</a:t>
            </a:r>
          </a:p>
        </p:txBody>
      </p:sp>
      <p:sp>
        <p:nvSpPr>
          <p:cNvPr id="3" name="Content Placeholder 2">
            <a:extLst>
              <a:ext uri="{FF2B5EF4-FFF2-40B4-BE49-F238E27FC236}">
                <a16:creationId xmlns:a16="http://schemas.microsoft.com/office/drawing/2014/main" id="{6824C4A2-7A42-4043-9A2F-1361ABD5139D}"/>
              </a:ext>
            </a:extLst>
          </p:cNvPr>
          <p:cNvSpPr>
            <a:spLocks noGrp="1"/>
          </p:cNvSpPr>
          <p:nvPr>
            <p:ph idx="1"/>
          </p:nvPr>
        </p:nvSpPr>
        <p:spPr/>
        <p:txBody>
          <a:bodyPr/>
          <a:lstStyle/>
          <a:p>
            <a:r>
              <a:rPr lang="en-US" dirty="0">
                <a:latin typeface="Helvetica" pitchFamily="2" charset="0"/>
              </a:rPr>
              <a:t>“Learn Once, Write Everywhere” approach</a:t>
            </a:r>
          </a:p>
          <a:p>
            <a:r>
              <a:rPr lang="en-US" dirty="0">
                <a:latin typeface="Helvetica" pitchFamily="2" charset="0"/>
              </a:rPr>
              <a:t>Branding + Design Orientation</a:t>
            </a:r>
          </a:p>
          <a:p>
            <a:r>
              <a:rPr lang="en-US" dirty="0">
                <a:latin typeface="Helvetica" pitchFamily="2" charset="0"/>
              </a:rPr>
              <a:t>Speed (building, debugging)</a:t>
            </a:r>
          </a:p>
          <a:p>
            <a:r>
              <a:rPr lang="en-US" dirty="0">
                <a:latin typeface="Helvetica" pitchFamily="2" charset="0"/>
              </a:rPr>
              <a:t>Library support cross platform</a:t>
            </a:r>
          </a:p>
        </p:txBody>
      </p:sp>
    </p:spTree>
    <p:extLst>
      <p:ext uri="{BB962C8B-B14F-4D97-AF65-F5344CB8AC3E}">
        <p14:creationId xmlns:p14="http://schemas.microsoft.com/office/powerpoint/2010/main" val="394266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A058C13-0CD6-8040-A5EE-E6DE8A686ED9}"/>
              </a:ext>
            </a:extLst>
          </p:cNvPr>
          <p:cNvPicPr>
            <a:picLocks noChangeAspect="1"/>
          </p:cNvPicPr>
          <p:nvPr/>
        </p:nvPicPr>
        <p:blipFill>
          <a:blip r:embed="rId2"/>
          <a:stretch>
            <a:fillRect/>
          </a:stretch>
        </p:blipFill>
        <p:spPr>
          <a:xfrm>
            <a:off x="8467150" y="1947171"/>
            <a:ext cx="2713424" cy="2035068"/>
          </a:xfrm>
          <a:prstGeom prst="rect">
            <a:avLst/>
          </a:prstGeom>
        </p:spPr>
      </p:pic>
      <p:sp>
        <p:nvSpPr>
          <p:cNvPr id="2" name="Title 1">
            <a:extLst>
              <a:ext uri="{FF2B5EF4-FFF2-40B4-BE49-F238E27FC236}">
                <a16:creationId xmlns:a16="http://schemas.microsoft.com/office/drawing/2014/main" id="{B5E8CF04-3CF0-D549-9F80-9F0CA6E86EF4}"/>
              </a:ext>
            </a:extLst>
          </p:cNvPr>
          <p:cNvSpPr>
            <a:spLocks noGrp="1"/>
          </p:cNvSpPr>
          <p:nvPr>
            <p:ph type="title"/>
          </p:nvPr>
        </p:nvSpPr>
        <p:spPr/>
        <p:txBody>
          <a:bodyPr/>
          <a:lstStyle/>
          <a:p>
            <a:r>
              <a:rPr lang="en-US" b="1" dirty="0">
                <a:latin typeface="Helvetica" pitchFamily="2" charset="0"/>
              </a:rPr>
              <a:t>Mobile Development</a:t>
            </a:r>
          </a:p>
        </p:txBody>
      </p:sp>
      <p:pic>
        <p:nvPicPr>
          <p:cNvPr id="5" name="Picture 4">
            <a:extLst>
              <a:ext uri="{FF2B5EF4-FFF2-40B4-BE49-F238E27FC236}">
                <a16:creationId xmlns:a16="http://schemas.microsoft.com/office/drawing/2014/main" id="{27CCEFBA-B59F-104B-B20C-5E31B91F25A5}"/>
              </a:ext>
            </a:extLst>
          </p:cNvPr>
          <p:cNvPicPr>
            <a:picLocks noChangeAspect="1"/>
          </p:cNvPicPr>
          <p:nvPr/>
        </p:nvPicPr>
        <p:blipFill>
          <a:blip r:embed="rId3"/>
          <a:stretch>
            <a:fillRect/>
          </a:stretch>
        </p:blipFill>
        <p:spPr>
          <a:xfrm>
            <a:off x="1139104" y="2353469"/>
            <a:ext cx="2475598" cy="2903877"/>
          </a:xfrm>
          <a:prstGeom prst="rect">
            <a:avLst/>
          </a:prstGeom>
        </p:spPr>
      </p:pic>
      <p:pic>
        <p:nvPicPr>
          <p:cNvPr id="7" name="Picture 6">
            <a:extLst>
              <a:ext uri="{FF2B5EF4-FFF2-40B4-BE49-F238E27FC236}">
                <a16:creationId xmlns:a16="http://schemas.microsoft.com/office/drawing/2014/main" id="{155E7E9D-0E78-7440-AA06-56E46B64117E}"/>
              </a:ext>
            </a:extLst>
          </p:cNvPr>
          <p:cNvPicPr>
            <a:picLocks noChangeAspect="1"/>
          </p:cNvPicPr>
          <p:nvPr/>
        </p:nvPicPr>
        <p:blipFill>
          <a:blip r:embed="rId4"/>
          <a:stretch>
            <a:fillRect/>
          </a:stretch>
        </p:blipFill>
        <p:spPr>
          <a:xfrm>
            <a:off x="2778107" y="1690688"/>
            <a:ext cx="5588000" cy="3962400"/>
          </a:xfrm>
          <a:prstGeom prst="rect">
            <a:avLst/>
          </a:prstGeom>
        </p:spPr>
      </p:pic>
      <p:pic>
        <p:nvPicPr>
          <p:cNvPr id="12" name="Picture 11">
            <a:extLst>
              <a:ext uri="{FF2B5EF4-FFF2-40B4-BE49-F238E27FC236}">
                <a16:creationId xmlns:a16="http://schemas.microsoft.com/office/drawing/2014/main" id="{396A4056-119B-DE43-90AB-D4F06941B914}"/>
              </a:ext>
            </a:extLst>
          </p:cNvPr>
          <p:cNvPicPr>
            <a:picLocks noChangeAspect="1"/>
          </p:cNvPicPr>
          <p:nvPr/>
        </p:nvPicPr>
        <p:blipFill>
          <a:blip r:embed="rId5"/>
          <a:stretch>
            <a:fillRect/>
          </a:stretch>
        </p:blipFill>
        <p:spPr>
          <a:xfrm>
            <a:off x="7989911" y="1867689"/>
            <a:ext cx="3502001" cy="497284"/>
          </a:xfrm>
          <a:prstGeom prst="rect">
            <a:avLst/>
          </a:prstGeom>
        </p:spPr>
      </p:pic>
      <p:pic>
        <p:nvPicPr>
          <p:cNvPr id="13" name="Picture 12">
            <a:extLst>
              <a:ext uri="{FF2B5EF4-FFF2-40B4-BE49-F238E27FC236}">
                <a16:creationId xmlns:a16="http://schemas.microsoft.com/office/drawing/2014/main" id="{7BD0FA7A-40D6-0D46-B9A1-45C95EC381F6}"/>
              </a:ext>
            </a:extLst>
          </p:cNvPr>
          <p:cNvPicPr>
            <a:picLocks noChangeAspect="1"/>
          </p:cNvPicPr>
          <p:nvPr/>
        </p:nvPicPr>
        <p:blipFill>
          <a:blip r:embed="rId6"/>
          <a:stretch>
            <a:fillRect/>
          </a:stretch>
        </p:blipFill>
        <p:spPr>
          <a:xfrm>
            <a:off x="9281925" y="745922"/>
            <a:ext cx="917972" cy="917972"/>
          </a:xfrm>
          <a:prstGeom prst="rect">
            <a:avLst/>
          </a:prstGeom>
        </p:spPr>
      </p:pic>
      <p:pic>
        <p:nvPicPr>
          <p:cNvPr id="14" name="Picture 13">
            <a:extLst>
              <a:ext uri="{FF2B5EF4-FFF2-40B4-BE49-F238E27FC236}">
                <a16:creationId xmlns:a16="http://schemas.microsoft.com/office/drawing/2014/main" id="{DD440DAA-0910-3046-A8F1-3A0015C2FAD6}"/>
              </a:ext>
            </a:extLst>
          </p:cNvPr>
          <p:cNvPicPr>
            <a:picLocks noChangeAspect="1"/>
          </p:cNvPicPr>
          <p:nvPr/>
        </p:nvPicPr>
        <p:blipFill>
          <a:blip r:embed="rId7"/>
          <a:stretch>
            <a:fillRect/>
          </a:stretch>
        </p:blipFill>
        <p:spPr>
          <a:xfrm>
            <a:off x="10355566" y="4423053"/>
            <a:ext cx="980677" cy="980677"/>
          </a:xfrm>
          <a:prstGeom prst="rect">
            <a:avLst/>
          </a:prstGeom>
        </p:spPr>
      </p:pic>
      <p:pic>
        <p:nvPicPr>
          <p:cNvPr id="15" name="Picture 14">
            <a:extLst>
              <a:ext uri="{FF2B5EF4-FFF2-40B4-BE49-F238E27FC236}">
                <a16:creationId xmlns:a16="http://schemas.microsoft.com/office/drawing/2014/main" id="{09B6F15B-FA1E-2345-A554-409D6EBCE9B6}"/>
              </a:ext>
            </a:extLst>
          </p:cNvPr>
          <p:cNvPicPr>
            <a:picLocks noChangeAspect="1"/>
          </p:cNvPicPr>
          <p:nvPr/>
        </p:nvPicPr>
        <p:blipFill>
          <a:blip r:embed="rId8"/>
          <a:stretch>
            <a:fillRect/>
          </a:stretch>
        </p:blipFill>
        <p:spPr>
          <a:xfrm>
            <a:off x="8345180" y="4440981"/>
            <a:ext cx="1055886" cy="998142"/>
          </a:xfrm>
          <a:prstGeom prst="rect">
            <a:avLst/>
          </a:prstGeom>
        </p:spPr>
      </p:pic>
      <p:pic>
        <p:nvPicPr>
          <p:cNvPr id="17" name="Picture 16">
            <a:extLst>
              <a:ext uri="{FF2B5EF4-FFF2-40B4-BE49-F238E27FC236}">
                <a16:creationId xmlns:a16="http://schemas.microsoft.com/office/drawing/2014/main" id="{A519D735-C26D-3B4D-BB01-E739C392F452}"/>
              </a:ext>
            </a:extLst>
          </p:cNvPr>
          <p:cNvPicPr>
            <a:picLocks noChangeAspect="1"/>
          </p:cNvPicPr>
          <p:nvPr/>
        </p:nvPicPr>
        <p:blipFill>
          <a:blip r:embed="rId9"/>
          <a:stretch>
            <a:fillRect/>
          </a:stretch>
        </p:blipFill>
        <p:spPr>
          <a:xfrm>
            <a:off x="8722297" y="3428632"/>
            <a:ext cx="2037227" cy="808524"/>
          </a:xfrm>
          <a:prstGeom prst="rect">
            <a:avLst/>
          </a:prstGeom>
        </p:spPr>
      </p:pic>
      <p:pic>
        <p:nvPicPr>
          <p:cNvPr id="18" name="Picture 17">
            <a:extLst>
              <a:ext uri="{FF2B5EF4-FFF2-40B4-BE49-F238E27FC236}">
                <a16:creationId xmlns:a16="http://schemas.microsoft.com/office/drawing/2014/main" id="{C8FEA674-FD02-EC4E-86B4-C32CBD77A3BA}"/>
              </a:ext>
            </a:extLst>
          </p:cNvPr>
          <p:cNvPicPr>
            <a:picLocks noChangeAspect="1"/>
          </p:cNvPicPr>
          <p:nvPr/>
        </p:nvPicPr>
        <p:blipFill>
          <a:blip r:embed="rId10"/>
          <a:stretch>
            <a:fillRect/>
          </a:stretch>
        </p:blipFill>
        <p:spPr>
          <a:xfrm>
            <a:off x="8221281" y="5599505"/>
            <a:ext cx="3205162" cy="791274"/>
          </a:xfrm>
          <a:prstGeom prst="rect">
            <a:avLst/>
          </a:prstGeom>
        </p:spPr>
      </p:pic>
    </p:spTree>
    <p:extLst>
      <p:ext uri="{BB962C8B-B14F-4D97-AF65-F5344CB8AC3E}">
        <p14:creationId xmlns:p14="http://schemas.microsoft.com/office/powerpoint/2010/main" val="66984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CF04-3CF0-D549-9F80-9F0CA6E86EF4}"/>
              </a:ext>
            </a:extLst>
          </p:cNvPr>
          <p:cNvSpPr>
            <a:spLocks noGrp="1"/>
          </p:cNvSpPr>
          <p:nvPr>
            <p:ph type="title"/>
          </p:nvPr>
        </p:nvSpPr>
        <p:spPr/>
        <p:txBody>
          <a:bodyPr/>
          <a:lstStyle/>
          <a:p>
            <a:r>
              <a:rPr lang="en-US" b="1" dirty="0">
                <a:latin typeface="Helvetica" pitchFamily="2" charset="0"/>
              </a:rPr>
              <a:t>Mobile Development</a:t>
            </a:r>
          </a:p>
        </p:txBody>
      </p:sp>
      <p:pic>
        <p:nvPicPr>
          <p:cNvPr id="5" name="Picture 4">
            <a:extLst>
              <a:ext uri="{FF2B5EF4-FFF2-40B4-BE49-F238E27FC236}">
                <a16:creationId xmlns:a16="http://schemas.microsoft.com/office/drawing/2014/main" id="{27CCEFBA-B59F-104B-B20C-5E31B91F25A5}"/>
              </a:ext>
            </a:extLst>
          </p:cNvPr>
          <p:cNvPicPr>
            <a:picLocks noChangeAspect="1"/>
          </p:cNvPicPr>
          <p:nvPr/>
        </p:nvPicPr>
        <p:blipFill>
          <a:blip r:embed="rId2"/>
          <a:stretch>
            <a:fillRect/>
          </a:stretch>
        </p:blipFill>
        <p:spPr>
          <a:xfrm>
            <a:off x="1662591" y="1690688"/>
            <a:ext cx="2475598" cy="2903877"/>
          </a:xfrm>
          <a:prstGeom prst="rect">
            <a:avLst/>
          </a:prstGeom>
        </p:spPr>
      </p:pic>
      <p:pic>
        <p:nvPicPr>
          <p:cNvPr id="7" name="Picture 6">
            <a:extLst>
              <a:ext uri="{FF2B5EF4-FFF2-40B4-BE49-F238E27FC236}">
                <a16:creationId xmlns:a16="http://schemas.microsoft.com/office/drawing/2014/main" id="{155E7E9D-0E78-7440-AA06-56E46B64117E}"/>
              </a:ext>
            </a:extLst>
          </p:cNvPr>
          <p:cNvPicPr>
            <a:picLocks noChangeAspect="1"/>
          </p:cNvPicPr>
          <p:nvPr/>
        </p:nvPicPr>
        <p:blipFill>
          <a:blip r:embed="rId3"/>
          <a:stretch>
            <a:fillRect/>
          </a:stretch>
        </p:blipFill>
        <p:spPr>
          <a:xfrm>
            <a:off x="5100575" y="1027906"/>
            <a:ext cx="5588000" cy="3962400"/>
          </a:xfrm>
          <a:prstGeom prst="rect">
            <a:avLst/>
          </a:prstGeom>
        </p:spPr>
      </p:pic>
      <p:pic>
        <p:nvPicPr>
          <p:cNvPr id="8" name="Picture 7">
            <a:extLst>
              <a:ext uri="{FF2B5EF4-FFF2-40B4-BE49-F238E27FC236}">
                <a16:creationId xmlns:a16="http://schemas.microsoft.com/office/drawing/2014/main" id="{D1DC12C5-9CE4-B74D-BBED-CF5671A45A60}"/>
              </a:ext>
            </a:extLst>
          </p:cNvPr>
          <p:cNvPicPr>
            <a:picLocks noChangeAspect="1"/>
          </p:cNvPicPr>
          <p:nvPr/>
        </p:nvPicPr>
        <p:blipFill>
          <a:blip r:embed="rId4"/>
          <a:stretch>
            <a:fillRect/>
          </a:stretch>
        </p:blipFill>
        <p:spPr>
          <a:xfrm>
            <a:off x="1662591" y="4808642"/>
            <a:ext cx="784865" cy="1434995"/>
          </a:xfrm>
          <a:prstGeom prst="rect">
            <a:avLst/>
          </a:prstGeom>
        </p:spPr>
      </p:pic>
      <p:pic>
        <p:nvPicPr>
          <p:cNvPr id="9" name="Picture 8">
            <a:extLst>
              <a:ext uri="{FF2B5EF4-FFF2-40B4-BE49-F238E27FC236}">
                <a16:creationId xmlns:a16="http://schemas.microsoft.com/office/drawing/2014/main" id="{A324DDD0-3774-AA47-8482-05054F18996F}"/>
              </a:ext>
            </a:extLst>
          </p:cNvPr>
          <p:cNvPicPr>
            <a:picLocks noChangeAspect="1"/>
          </p:cNvPicPr>
          <p:nvPr/>
        </p:nvPicPr>
        <p:blipFill>
          <a:blip r:embed="rId5"/>
          <a:stretch>
            <a:fillRect/>
          </a:stretch>
        </p:blipFill>
        <p:spPr>
          <a:xfrm>
            <a:off x="2727353" y="5102224"/>
            <a:ext cx="2203450" cy="1101725"/>
          </a:xfrm>
          <a:prstGeom prst="rect">
            <a:avLst/>
          </a:prstGeom>
        </p:spPr>
      </p:pic>
      <p:pic>
        <p:nvPicPr>
          <p:cNvPr id="10" name="Picture 9">
            <a:extLst>
              <a:ext uri="{FF2B5EF4-FFF2-40B4-BE49-F238E27FC236}">
                <a16:creationId xmlns:a16="http://schemas.microsoft.com/office/drawing/2014/main" id="{48782A8B-3171-6A43-AAAA-FA556D2D4426}"/>
              </a:ext>
            </a:extLst>
          </p:cNvPr>
          <p:cNvPicPr>
            <a:picLocks noChangeAspect="1"/>
          </p:cNvPicPr>
          <p:nvPr/>
        </p:nvPicPr>
        <p:blipFill>
          <a:blip r:embed="rId6"/>
          <a:stretch>
            <a:fillRect/>
          </a:stretch>
        </p:blipFill>
        <p:spPr>
          <a:xfrm>
            <a:off x="6232734" y="4935588"/>
            <a:ext cx="1382054" cy="1434996"/>
          </a:xfrm>
          <a:prstGeom prst="rect">
            <a:avLst/>
          </a:prstGeom>
        </p:spPr>
      </p:pic>
      <p:pic>
        <p:nvPicPr>
          <p:cNvPr id="11" name="Picture 10">
            <a:extLst>
              <a:ext uri="{FF2B5EF4-FFF2-40B4-BE49-F238E27FC236}">
                <a16:creationId xmlns:a16="http://schemas.microsoft.com/office/drawing/2014/main" id="{BA9A15A5-5C20-304E-A649-3381A841B09F}"/>
              </a:ext>
            </a:extLst>
          </p:cNvPr>
          <p:cNvPicPr>
            <a:picLocks noChangeAspect="1"/>
          </p:cNvPicPr>
          <p:nvPr/>
        </p:nvPicPr>
        <p:blipFill>
          <a:blip r:embed="rId7"/>
          <a:stretch>
            <a:fillRect/>
          </a:stretch>
        </p:blipFill>
        <p:spPr>
          <a:xfrm>
            <a:off x="7894575" y="5322604"/>
            <a:ext cx="2115091" cy="660966"/>
          </a:xfrm>
          <a:prstGeom prst="rect">
            <a:avLst/>
          </a:prstGeom>
        </p:spPr>
      </p:pic>
    </p:spTree>
    <p:extLst>
      <p:ext uri="{BB962C8B-B14F-4D97-AF65-F5344CB8AC3E}">
        <p14:creationId xmlns:p14="http://schemas.microsoft.com/office/powerpoint/2010/main" val="2009599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CF04-3CF0-D549-9F80-9F0CA6E86EF4}"/>
              </a:ext>
            </a:extLst>
          </p:cNvPr>
          <p:cNvSpPr>
            <a:spLocks noGrp="1"/>
          </p:cNvSpPr>
          <p:nvPr>
            <p:ph type="title"/>
          </p:nvPr>
        </p:nvSpPr>
        <p:spPr/>
        <p:txBody>
          <a:bodyPr/>
          <a:lstStyle/>
          <a:p>
            <a:r>
              <a:rPr lang="en-US" b="1" dirty="0">
                <a:latin typeface="Helvetica" pitchFamily="2" charset="0"/>
              </a:rPr>
              <a:t>Problems</a:t>
            </a:r>
          </a:p>
        </p:txBody>
      </p:sp>
      <p:sp>
        <p:nvSpPr>
          <p:cNvPr id="3" name="Content Placeholder 2">
            <a:extLst>
              <a:ext uri="{FF2B5EF4-FFF2-40B4-BE49-F238E27FC236}">
                <a16:creationId xmlns:a16="http://schemas.microsoft.com/office/drawing/2014/main" id="{6824C4A2-7A42-4043-9A2F-1361ABD5139D}"/>
              </a:ext>
            </a:extLst>
          </p:cNvPr>
          <p:cNvSpPr>
            <a:spLocks noGrp="1"/>
          </p:cNvSpPr>
          <p:nvPr>
            <p:ph idx="1"/>
          </p:nvPr>
        </p:nvSpPr>
        <p:spPr/>
        <p:txBody>
          <a:bodyPr>
            <a:normAutofit/>
          </a:bodyPr>
          <a:lstStyle/>
          <a:p>
            <a:pPr>
              <a:spcBef>
                <a:spcPts val="600"/>
              </a:spcBef>
              <a:spcAft>
                <a:spcPts val="600"/>
              </a:spcAft>
            </a:pPr>
            <a:r>
              <a:rPr lang="en-US" dirty="0">
                <a:latin typeface="Helvetica" pitchFamily="2" charset="0"/>
              </a:rPr>
              <a:t>“Learn Once, Write Everywhere” approach</a:t>
            </a:r>
          </a:p>
          <a:p>
            <a:pPr>
              <a:spcBef>
                <a:spcPts val="600"/>
              </a:spcBef>
              <a:spcAft>
                <a:spcPts val="600"/>
              </a:spcAft>
            </a:pPr>
            <a:r>
              <a:rPr lang="en-US" dirty="0">
                <a:latin typeface="Helvetica" pitchFamily="2" charset="0"/>
              </a:rPr>
              <a:t>Branding + Design Orientation</a:t>
            </a:r>
          </a:p>
          <a:p>
            <a:pPr>
              <a:spcBef>
                <a:spcPts val="600"/>
              </a:spcBef>
              <a:spcAft>
                <a:spcPts val="600"/>
              </a:spcAft>
            </a:pPr>
            <a:r>
              <a:rPr lang="en-US" dirty="0">
                <a:latin typeface="Helvetica" pitchFamily="2" charset="0"/>
              </a:rPr>
              <a:t>Speed</a:t>
            </a:r>
          </a:p>
          <a:p>
            <a:pPr>
              <a:spcBef>
                <a:spcPts val="600"/>
              </a:spcBef>
              <a:spcAft>
                <a:spcPts val="600"/>
              </a:spcAft>
            </a:pPr>
            <a:r>
              <a:rPr lang="en-US" dirty="0">
                <a:latin typeface="Helvetica" pitchFamily="2" charset="0"/>
              </a:rPr>
              <a:t>Library support</a:t>
            </a:r>
          </a:p>
          <a:p>
            <a:pPr>
              <a:spcBef>
                <a:spcPts val="600"/>
              </a:spcBef>
              <a:spcAft>
                <a:spcPts val="600"/>
              </a:spcAft>
            </a:pPr>
            <a:r>
              <a:rPr lang="en-US" dirty="0">
                <a:latin typeface="Helvetica" pitchFamily="2" charset="0"/>
              </a:rPr>
              <a:t>Potential Solution?</a:t>
            </a:r>
          </a:p>
          <a:p>
            <a:pPr lvl="1">
              <a:spcBef>
                <a:spcPts val="600"/>
              </a:spcBef>
              <a:spcAft>
                <a:spcPts val="600"/>
              </a:spcAft>
            </a:pPr>
            <a:r>
              <a:rPr lang="en-US" dirty="0">
                <a:latin typeface="Helvetica" pitchFamily="2" charset="0"/>
              </a:rPr>
              <a:t>Debugging difficulties (IDE integration)</a:t>
            </a:r>
          </a:p>
          <a:p>
            <a:pPr lvl="1">
              <a:spcBef>
                <a:spcPts val="600"/>
              </a:spcBef>
              <a:spcAft>
                <a:spcPts val="600"/>
              </a:spcAft>
            </a:pPr>
            <a:r>
              <a:rPr lang="en-US" dirty="0">
                <a:latin typeface="Helvetica" pitchFamily="2" charset="0"/>
              </a:rPr>
              <a:t>Just as verbose in the end</a:t>
            </a:r>
          </a:p>
          <a:p>
            <a:pPr lvl="1">
              <a:spcBef>
                <a:spcPts val="600"/>
              </a:spcBef>
              <a:spcAft>
                <a:spcPts val="600"/>
              </a:spcAft>
            </a:pPr>
            <a:r>
              <a:rPr lang="en-US" dirty="0">
                <a:latin typeface="Helvetica" pitchFamily="2" charset="0"/>
              </a:rPr>
              <a:t>Companies are leaving now (Airbnb, Udacity etc.)</a:t>
            </a:r>
          </a:p>
        </p:txBody>
      </p:sp>
      <p:pic>
        <p:nvPicPr>
          <p:cNvPr id="4" name="Picture 3">
            <a:extLst>
              <a:ext uri="{FF2B5EF4-FFF2-40B4-BE49-F238E27FC236}">
                <a16:creationId xmlns:a16="http://schemas.microsoft.com/office/drawing/2014/main" id="{379A6B01-7B7E-0645-9649-025FF289D96B}"/>
              </a:ext>
            </a:extLst>
          </p:cNvPr>
          <p:cNvPicPr>
            <a:picLocks noChangeAspect="1"/>
          </p:cNvPicPr>
          <p:nvPr/>
        </p:nvPicPr>
        <p:blipFill>
          <a:blip r:embed="rId3"/>
          <a:stretch>
            <a:fillRect/>
          </a:stretch>
        </p:blipFill>
        <p:spPr>
          <a:xfrm>
            <a:off x="4306646" y="3983263"/>
            <a:ext cx="2123940" cy="344171"/>
          </a:xfrm>
          <a:prstGeom prst="rect">
            <a:avLst/>
          </a:prstGeom>
        </p:spPr>
      </p:pic>
      <p:pic>
        <p:nvPicPr>
          <p:cNvPr id="6" name="Picture 5">
            <a:extLst>
              <a:ext uri="{FF2B5EF4-FFF2-40B4-BE49-F238E27FC236}">
                <a16:creationId xmlns:a16="http://schemas.microsoft.com/office/drawing/2014/main" id="{8EE0CD46-6629-654C-8772-80C07C16424D}"/>
              </a:ext>
            </a:extLst>
          </p:cNvPr>
          <p:cNvPicPr>
            <a:picLocks noChangeAspect="1"/>
          </p:cNvPicPr>
          <p:nvPr/>
        </p:nvPicPr>
        <p:blipFill>
          <a:blip r:embed="rId4"/>
          <a:stretch>
            <a:fillRect/>
          </a:stretch>
        </p:blipFill>
        <p:spPr>
          <a:xfrm>
            <a:off x="6757994" y="3795735"/>
            <a:ext cx="1719262" cy="719225"/>
          </a:xfrm>
          <a:prstGeom prst="rect">
            <a:avLst/>
          </a:prstGeom>
        </p:spPr>
      </p:pic>
    </p:spTree>
    <p:extLst>
      <p:ext uri="{BB962C8B-B14F-4D97-AF65-F5344CB8AC3E}">
        <p14:creationId xmlns:p14="http://schemas.microsoft.com/office/powerpoint/2010/main" val="45185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18620-88E8-B04A-A42D-A9994D8C3F8E}"/>
              </a:ext>
            </a:extLst>
          </p:cNvPr>
          <p:cNvPicPr>
            <a:picLocks noChangeAspect="1"/>
          </p:cNvPicPr>
          <p:nvPr/>
        </p:nvPicPr>
        <p:blipFill>
          <a:blip r:embed="rId3"/>
          <a:stretch>
            <a:fillRect/>
          </a:stretch>
        </p:blipFill>
        <p:spPr>
          <a:xfrm>
            <a:off x="4819650" y="2511603"/>
            <a:ext cx="2540000" cy="1270000"/>
          </a:xfrm>
          <a:prstGeom prst="rect">
            <a:avLst/>
          </a:prstGeom>
        </p:spPr>
      </p:pic>
      <p:sp>
        <p:nvSpPr>
          <p:cNvPr id="13" name="Text Placeholder 12">
            <a:extLst>
              <a:ext uri="{FF2B5EF4-FFF2-40B4-BE49-F238E27FC236}">
                <a16:creationId xmlns:a16="http://schemas.microsoft.com/office/drawing/2014/main" id="{EC76FAE9-FEA6-7940-A8EF-ACA8F6820AF0}"/>
              </a:ext>
            </a:extLst>
          </p:cNvPr>
          <p:cNvSpPr>
            <a:spLocks noGrp="1"/>
          </p:cNvSpPr>
          <p:nvPr>
            <p:ph type="body" idx="1"/>
          </p:nvPr>
        </p:nvSpPr>
        <p:spPr/>
        <p:txBody>
          <a:bodyPr/>
          <a:lstStyle/>
          <a:p>
            <a:pPr algn="ctr"/>
            <a:r>
              <a:rPr lang="en-US" dirty="0">
                <a:solidFill>
                  <a:schemeClr val="accent3"/>
                </a:solidFill>
                <a:latin typeface="Helvetica" pitchFamily="2" charset="0"/>
              </a:rPr>
              <a:t>Yes, Google made another Framework</a:t>
            </a:r>
          </a:p>
        </p:txBody>
      </p:sp>
    </p:spTree>
    <p:extLst>
      <p:ext uri="{BB962C8B-B14F-4D97-AF65-F5344CB8AC3E}">
        <p14:creationId xmlns:p14="http://schemas.microsoft.com/office/powerpoint/2010/main" val="3377946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18620-88E8-B04A-A42D-A9994D8C3F8E}"/>
              </a:ext>
            </a:extLst>
          </p:cNvPr>
          <p:cNvPicPr>
            <a:picLocks noChangeAspect="1"/>
          </p:cNvPicPr>
          <p:nvPr/>
        </p:nvPicPr>
        <p:blipFill>
          <a:blip r:embed="rId3"/>
          <a:stretch>
            <a:fillRect/>
          </a:stretch>
        </p:blipFill>
        <p:spPr>
          <a:xfrm>
            <a:off x="838200" y="370681"/>
            <a:ext cx="2540000" cy="1270000"/>
          </a:xfrm>
          <a:prstGeom prst="rect">
            <a:avLst/>
          </a:prstGeom>
        </p:spPr>
      </p:pic>
      <p:sp>
        <p:nvSpPr>
          <p:cNvPr id="4" name="Title 1">
            <a:extLst>
              <a:ext uri="{FF2B5EF4-FFF2-40B4-BE49-F238E27FC236}">
                <a16:creationId xmlns:a16="http://schemas.microsoft.com/office/drawing/2014/main" id="{416C95DD-E547-304C-A27F-7B40059F3E0A}"/>
              </a:ext>
            </a:extLst>
          </p:cNvPr>
          <p:cNvSpPr>
            <a:spLocks noGrp="1"/>
          </p:cNvSpPr>
          <p:nvPr>
            <p:ph type="title"/>
          </p:nvPr>
        </p:nvSpPr>
        <p:spPr>
          <a:xfrm>
            <a:off x="3567448" y="365125"/>
            <a:ext cx="7786352" cy="1325563"/>
          </a:xfrm>
        </p:spPr>
        <p:txBody>
          <a:bodyPr/>
          <a:lstStyle/>
          <a:p>
            <a:r>
              <a:rPr lang="en-US" b="1" dirty="0">
                <a:latin typeface="Helvetica" pitchFamily="2" charset="0"/>
              </a:rPr>
              <a:t>Key Benefits</a:t>
            </a:r>
          </a:p>
        </p:txBody>
      </p:sp>
      <p:sp>
        <p:nvSpPr>
          <p:cNvPr id="7" name="Content Placeholder 6">
            <a:extLst>
              <a:ext uri="{FF2B5EF4-FFF2-40B4-BE49-F238E27FC236}">
                <a16:creationId xmlns:a16="http://schemas.microsoft.com/office/drawing/2014/main" id="{B28CE08C-1382-984B-A955-95B73A6B80DC}"/>
              </a:ext>
            </a:extLst>
          </p:cNvPr>
          <p:cNvSpPr>
            <a:spLocks noGrp="1"/>
          </p:cNvSpPr>
          <p:nvPr>
            <p:ph idx="1"/>
          </p:nvPr>
        </p:nvSpPr>
        <p:spPr/>
        <p:txBody>
          <a:bodyPr>
            <a:normAutofit/>
          </a:bodyPr>
          <a:lstStyle/>
          <a:p>
            <a:pPr>
              <a:spcBef>
                <a:spcPts val="600"/>
              </a:spcBef>
              <a:spcAft>
                <a:spcPts val="600"/>
              </a:spcAft>
            </a:pPr>
            <a:r>
              <a:rPr lang="en-US" sz="2400" dirty="0">
                <a:latin typeface="Helvetica" pitchFamily="2" charset="0"/>
              </a:rPr>
              <a:t>Native Performance + UI tooling</a:t>
            </a:r>
          </a:p>
          <a:p>
            <a:pPr>
              <a:spcBef>
                <a:spcPts val="600"/>
              </a:spcBef>
              <a:spcAft>
                <a:spcPts val="600"/>
              </a:spcAft>
            </a:pPr>
            <a:r>
              <a:rPr lang="en-US" sz="2400" dirty="0">
                <a:latin typeface="Helvetica" pitchFamily="2" charset="0"/>
              </a:rPr>
              <a:t>Easy integration with existing Swift/Kotlin/Java code</a:t>
            </a:r>
          </a:p>
          <a:p>
            <a:pPr>
              <a:spcBef>
                <a:spcPts val="600"/>
              </a:spcBef>
              <a:spcAft>
                <a:spcPts val="600"/>
              </a:spcAft>
            </a:pPr>
            <a:r>
              <a:rPr lang="en-US" sz="2400" dirty="0">
                <a:latin typeface="Helvetica" pitchFamily="2" charset="0"/>
              </a:rPr>
              <a:t>Fast Development</a:t>
            </a:r>
          </a:p>
          <a:p>
            <a:pPr>
              <a:spcBef>
                <a:spcPts val="600"/>
              </a:spcBef>
              <a:spcAft>
                <a:spcPts val="600"/>
              </a:spcAft>
            </a:pPr>
            <a:r>
              <a:rPr lang="en-US" sz="2400" dirty="0">
                <a:latin typeface="Helvetica" pitchFamily="2" charset="0"/>
              </a:rPr>
              <a:t>UI Driven paradigm</a:t>
            </a:r>
          </a:p>
          <a:p>
            <a:pPr>
              <a:spcBef>
                <a:spcPts val="600"/>
              </a:spcBef>
              <a:spcAft>
                <a:spcPts val="600"/>
              </a:spcAft>
            </a:pPr>
            <a:r>
              <a:rPr lang="en-US" sz="2400" dirty="0">
                <a:latin typeface="Helvetica" pitchFamily="2" charset="0"/>
              </a:rPr>
              <a:t>Hot Reloading</a:t>
            </a:r>
          </a:p>
          <a:p>
            <a:pPr>
              <a:spcBef>
                <a:spcPts val="600"/>
              </a:spcBef>
              <a:spcAft>
                <a:spcPts val="600"/>
              </a:spcAft>
            </a:pPr>
            <a:r>
              <a:rPr lang="en-US" sz="2400" dirty="0">
                <a:latin typeface="Helvetica" pitchFamily="2" charset="0"/>
              </a:rPr>
              <a:t>Works well in </a:t>
            </a:r>
            <a:r>
              <a:rPr lang="en-US" sz="2400" dirty="0" err="1">
                <a:latin typeface="Helvetica" pitchFamily="2" charset="0"/>
              </a:rPr>
              <a:t>Xcode</a:t>
            </a:r>
            <a:r>
              <a:rPr lang="en-US" sz="2400" dirty="0">
                <a:latin typeface="Helvetica" pitchFamily="2" charset="0"/>
              </a:rPr>
              <a:t> and Android Studio</a:t>
            </a:r>
          </a:p>
          <a:p>
            <a:pPr>
              <a:spcBef>
                <a:spcPts val="600"/>
              </a:spcBef>
              <a:spcAft>
                <a:spcPts val="600"/>
              </a:spcAft>
            </a:pPr>
            <a:r>
              <a:rPr lang="en-US" sz="2400" dirty="0">
                <a:latin typeface="Helvetica" pitchFamily="2" charset="0"/>
              </a:rPr>
              <a:t>Renders UI on its own, not wrapped</a:t>
            </a:r>
          </a:p>
          <a:p>
            <a:pPr lvl="1">
              <a:spcBef>
                <a:spcPts val="600"/>
              </a:spcBef>
              <a:spcAft>
                <a:spcPts val="600"/>
              </a:spcAft>
            </a:pPr>
            <a:r>
              <a:rPr lang="en-US" sz="2000" dirty="0">
                <a:latin typeface="Helvetica" pitchFamily="2" charset="0"/>
              </a:rPr>
              <a:t>Renders the same way across OS + OS versions</a:t>
            </a:r>
          </a:p>
          <a:p>
            <a:pPr>
              <a:spcBef>
                <a:spcPts val="600"/>
              </a:spcBef>
              <a:spcAft>
                <a:spcPts val="600"/>
              </a:spcAft>
            </a:pPr>
            <a:endParaRPr lang="en-US" sz="2400" dirty="0">
              <a:latin typeface="Helvetica" pitchFamily="2" charset="0"/>
            </a:endParaRPr>
          </a:p>
        </p:txBody>
      </p:sp>
    </p:spTree>
    <p:extLst>
      <p:ext uri="{BB962C8B-B14F-4D97-AF65-F5344CB8AC3E}">
        <p14:creationId xmlns:p14="http://schemas.microsoft.com/office/powerpoint/2010/main" val="189653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18620-88E8-B04A-A42D-A9994D8C3F8E}"/>
              </a:ext>
            </a:extLst>
          </p:cNvPr>
          <p:cNvPicPr>
            <a:picLocks noChangeAspect="1"/>
          </p:cNvPicPr>
          <p:nvPr/>
        </p:nvPicPr>
        <p:blipFill>
          <a:blip r:embed="rId3"/>
          <a:stretch>
            <a:fillRect/>
          </a:stretch>
        </p:blipFill>
        <p:spPr>
          <a:xfrm>
            <a:off x="838200" y="370681"/>
            <a:ext cx="2540000" cy="1270000"/>
          </a:xfrm>
          <a:prstGeom prst="rect">
            <a:avLst/>
          </a:prstGeom>
        </p:spPr>
      </p:pic>
      <p:sp>
        <p:nvSpPr>
          <p:cNvPr id="9" name="Title 1">
            <a:extLst>
              <a:ext uri="{FF2B5EF4-FFF2-40B4-BE49-F238E27FC236}">
                <a16:creationId xmlns:a16="http://schemas.microsoft.com/office/drawing/2014/main" id="{226BB474-9245-6E40-AD9B-0BDC85CA288C}"/>
              </a:ext>
            </a:extLst>
          </p:cNvPr>
          <p:cNvSpPr>
            <a:spLocks noGrp="1"/>
          </p:cNvSpPr>
          <p:nvPr>
            <p:ph type="title"/>
          </p:nvPr>
        </p:nvSpPr>
        <p:spPr>
          <a:xfrm>
            <a:off x="3567448" y="365125"/>
            <a:ext cx="7786352" cy="1325563"/>
          </a:xfrm>
        </p:spPr>
        <p:txBody>
          <a:bodyPr/>
          <a:lstStyle/>
          <a:p>
            <a:r>
              <a:rPr lang="en-US" b="1" dirty="0">
                <a:latin typeface="Helvetica" pitchFamily="2" charset="0"/>
              </a:rPr>
              <a:t>Key Benefits</a:t>
            </a:r>
          </a:p>
        </p:txBody>
      </p:sp>
      <p:sp>
        <p:nvSpPr>
          <p:cNvPr id="7" name="Content Placeholder 6">
            <a:extLst>
              <a:ext uri="{FF2B5EF4-FFF2-40B4-BE49-F238E27FC236}">
                <a16:creationId xmlns:a16="http://schemas.microsoft.com/office/drawing/2014/main" id="{B28CE08C-1382-984B-A955-95B73A6B80DC}"/>
              </a:ext>
            </a:extLst>
          </p:cNvPr>
          <p:cNvSpPr>
            <a:spLocks noGrp="1"/>
          </p:cNvSpPr>
          <p:nvPr>
            <p:ph idx="1"/>
          </p:nvPr>
        </p:nvSpPr>
        <p:spPr>
          <a:xfrm>
            <a:off x="838200" y="2960687"/>
            <a:ext cx="10515600" cy="3216275"/>
          </a:xfrm>
        </p:spPr>
        <p:txBody>
          <a:bodyPr>
            <a:normAutofit/>
          </a:bodyPr>
          <a:lstStyle/>
          <a:p>
            <a:r>
              <a:rPr lang="en-US" sz="2400" b="1" dirty="0">
                <a:latin typeface="Helvetica" pitchFamily="2" charset="0"/>
              </a:rPr>
              <a:t>Yes</a:t>
            </a:r>
            <a:r>
              <a:rPr lang="en-US" sz="2400" dirty="0">
                <a:latin typeface="Helvetica" pitchFamily="2" charset="0"/>
              </a:rPr>
              <a:t>, Google made another new language.</a:t>
            </a:r>
          </a:p>
          <a:p>
            <a:r>
              <a:rPr lang="en-US" sz="2400" dirty="0">
                <a:latin typeface="Helvetica" pitchFamily="2" charset="0"/>
              </a:rPr>
              <a:t>Dart compiles to ARM and x86 code</a:t>
            </a:r>
          </a:p>
          <a:p>
            <a:pPr lvl="1"/>
            <a:r>
              <a:rPr lang="en-US" sz="2000" dirty="0">
                <a:latin typeface="Helvetica" pitchFamily="2" charset="0"/>
              </a:rPr>
              <a:t>Run natively on iOS, Android, and beyond</a:t>
            </a:r>
          </a:p>
          <a:p>
            <a:r>
              <a:rPr lang="en-US" sz="2400" dirty="0">
                <a:latin typeface="Helvetica" pitchFamily="2" charset="0"/>
              </a:rPr>
              <a:t>UI driven - reactive programming</a:t>
            </a:r>
          </a:p>
          <a:p>
            <a:r>
              <a:rPr lang="en-US" sz="2400" dirty="0">
                <a:latin typeface="Helvetica" pitchFamily="2" charset="0"/>
              </a:rPr>
              <a:t>Easy(</a:t>
            </a:r>
            <a:r>
              <a:rPr lang="en-US" sz="2400" dirty="0" err="1">
                <a:latin typeface="Helvetica" pitchFamily="2" charset="0"/>
              </a:rPr>
              <a:t>ish</a:t>
            </a:r>
            <a:r>
              <a:rPr lang="en-US" sz="2400" dirty="0">
                <a:latin typeface="Helvetica" pitchFamily="2" charset="0"/>
              </a:rPr>
              <a:t>) to learn</a:t>
            </a:r>
            <a:br>
              <a:rPr lang="en-US" sz="2400" dirty="0">
                <a:latin typeface="Helvetica" pitchFamily="2" charset="0"/>
              </a:rPr>
            </a:br>
            <a:endParaRPr lang="en-US" sz="2400" dirty="0">
              <a:latin typeface="Helvetica" pitchFamily="2" charset="0"/>
            </a:endParaRPr>
          </a:p>
        </p:txBody>
      </p:sp>
      <p:pic>
        <p:nvPicPr>
          <p:cNvPr id="3" name="Picture 2">
            <a:extLst>
              <a:ext uri="{FF2B5EF4-FFF2-40B4-BE49-F238E27FC236}">
                <a16:creationId xmlns:a16="http://schemas.microsoft.com/office/drawing/2014/main" id="{6B07274F-ED72-FA42-80F7-4E8952B75722}"/>
              </a:ext>
            </a:extLst>
          </p:cNvPr>
          <p:cNvPicPr>
            <a:picLocks noChangeAspect="1"/>
          </p:cNvPicPr>
          <p:nvPr/>
        </p:nvPicPr>
        <p:blipFill>
          <a:blip r:embed="rId4"/>
          <a:stretch>
            <a:fillRect/>
          </a:stretch>
        </p:blipFill>
        <p:spPr>
          <a:xfrm>
            <a:off x="838200" y="1640681"/>
            <a:ext cx="2360714" cy="1325563"/>
          </a:xfrm>
          <a:prstGeom prst="rect">
            <a:avLst/>
          </a:prstGeom>
        </p:spPr>
      </p:pic>
    </p:spTree>
    <p:extLst>
      <p:ext uri="{BB962C8B-B14F-4D97-AF65-F5344CB8AC3E}">
        <p14:creationId xmlns:p14="http://schemas.microsoft.com/office/powerpoint/2010/main" val="315404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18620-88E8-B04A-A42D-A9994D8C3F8E}"/>
              </a:ext>
            </a:extLst>
          </p:cNvPr>
          <p:cNvPicPr>
            <a:picLocks noChangeAspect="1"/>
          </p:cNvPicPr>
          <p:nvPr/>
        </p:nvPicPr>
        <p:blipFill>
          <a:blip r:embed="rId3"/>
          <a:stretch>
            <a:fillRect/>
          </a:stretch>
        </p:blipFill>
        <p:spPr>
          <a:xfrm>
            <a:off x="838200" y="370681"/>
            <a:ext cx="2540000" cy="1270000"/>
          </a:xfrm>
          <a:prstGeom prst="rect">
            <a:avLst/>
          </a:prstGeom>
        </p:spPr>
      </p:pic>
      <p:sp>
        <p:nvSpPr>
          <p:cNvPr id="2" name="Title 1">
            <a:extLst>
              <a:ext uri="{FF2B5EF4-FFF2-40B4-BE49-F238E27FC236}">
                <a16:creationId xmlns:a16="http://schemas.microsoft.com/office/drawing/2014/main" id="{90938FF9-9E50-9741-BA4D-F713E7DC891E}"/>
              </a:ext>
            </a:extLst>
          </p:cNvPr>
          <p:cNvSpPr>
            <a:spLocks noGrp="1"/>
          </p:cNvSpPr>
          <p:nvPr>
            <p:ph type="title"/>
          </p:nvPr>
        </p:nvSpPr>
        <p:spPr>
          <a:xfrm>
            <a:off x="3567448" y="365125"/>
            <a:ext cx="7786352" cy="1325563"/>
          </a:xfrm>
        </p:spPr>
        <p:txBody>
          <a:bodyPr/>
          <a:lstStyle/>
          <a:p>
            <a:r>
              <a:rPr lang="en-US" b="1" dirty="0">
                <a:latin typeface="Helvetica" pitchFamily="2" charset="0"/>
              </a:rPr>
              <a:t>Drawbacks</a:t>
            </a:r>
          </a:p>
        </p:txBody>
      </p:sp>
      <p:sp>
        <p:nvSpPr>
          <p:cNvPr id="7" name="Content Placeholder 6">
            <a:extLst>
              <a:ext uri="{FF2B5EF4-FFF2-40B4-BE49-F238E27FC236}">
                <a16:creationId xmlns:a16="http://schemas.microsoft.com/office/drawing/2014/main" id="{B28CE08C-1382-984B-A955-95B73A6B80DC}"/>
              </a:ext>
            </a:extLst>
          </p:cNvPr>
          <p:cNvSpPr>
            <a:spLocks noGrp="1"/>
          </p:cNvSpPr>
          <p:nvPr>
            <p:ph idx="1"/>
          </p:nvPr>
        </p:nvSpPr>
        <p:spPr/>
        <p:txBody>
          <a:bodyPr>
            <a:normAutofit/>
          </a:bodyPr>
          <a:lstStyle/>
          <a:p>
            <a:r>
              <a:rPr lang="en-US" sz="2400" dirty="0">
                <a:latin typeface="Helvetica" pitchFamily="2" charset="0"/>
              </a:rPr>
              <a:t>Renders UI on its own, not wrapped</a:t>
            </a:r>
          </a:p>
          <a:p>
            <a:pPr lvl="1"/>
            <a:r>
              <a:rPr lang="en-US" sz="2000" dirty="0">
                <a:latin typeface="Helvetica" pitchFamily="2" charset="0"/>
              </a:rPr>
              <a:t>Could be differences vs Native components</a:t>
            </a:r>
          </a:p>
          <a:p>
            <a:r>
              <a:rPr lang="en-US" sz="2400" dirty="0">
                <a:latin typeface="Helvetica" pitchFamily="2" charset="0"/>
              </a:rPr>
              <a:t>Not as many plugins/libraries</a:t>
            </a:r>
          </a:p>
          <a:p>
            <a:r>
              <a:rPr lang="en-US" sz="2400" dirty="0">
                <a:latin typeface="Helvetica" pitchFamily="2" charset="0"/>
              </a:rPr>
              <a:t>React Native effect?</a:t>
            </a:r>
          </a:p>
        </p:txBody>
      </p:sp>
    </p:spTree>
    <p:extLst>
      <p:ext uri="{BB962C8B-B14F-4D97-AF65-F5344CB8AC3E}">
        <p14:creationId xmlns:p14="http://schemas.microsoft.com/office/powerpoint/2010/main" val="317611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8FF9-9E50-9741-BA4D-F713E7DC891E}"/>
              </a:ext>
            </a:extLst>
          </p:cNvPr>
          <p:cNvSpPr>
            <a:spLocks noGrp="1"/>
          </p:cNvSpPr>
          <p:nvPr>
            <p:ph type="title"/>
          </p:nvPr>
        </p:nvSpPr>
        <p:spPr/>
        <p:txBody>
          <a:bodyPr/>
          <a:lstStyle/>
          <a:p>
            <a:r>
              <a:rPr lang="en-US" b="1" dirty="0">
                <a:latin typeface="Helvetica" pitchFamily="2" charset="0"/>
              </a:rPr>
              <a:t>Study Question</a:t>
            </a:r>
          </a:p>
        </p:txBody>
      </p:sp>
      <p:sp>
        <p:nvSpPr>
          <p:cNvPr id="7" name="Content Placeholder 6">
            <a:extLst>
              <a:ext uri="{FF2B5EF4-FFF2-40B4-BE49-F238E27FC236}">
                <a16:creationId xmlns:a16="http://schemas.microsoft.com/office/drawing/2014/main" id="{B28CE08C-1382-984B-A955-95B73A6B80DC}"/>
              </a:ext>
            </a:extLst>
          </p:cNvPr>
          <p:cNvSpPr>
            <a:spLocks noGrp="1"/>
          </p:cNvSpPr>
          <p:nvPr>
            <p:ph idx="1"/>
          </p:nvPr>
        </p:nvSpPr>
        <p:spPr>
          <a:xfrm>
            <a:off x="838200" y="2630488"/>
            <a:ext cx="10515600" cy="2174875"/>
          </a:xfrm>
        </p:spPr>
        <p:txBody>
          <a:bodyPr>
            <a:normAutofit/>
          </a:bodyPr>
          <a:lstStyle/>
          <a:p>
            <a:pPr marL="0" indent="0">
              <a:buNone/>
            </a:pPr>
            <a:r>
              <a:rPr lang="en-US" sz="6600" dirty="0">
                <a:latin typeface="Helvetica Light" panose="020B0403020202020204" pitchFamily="34" charset="0"/>
              </a:rPr>
              <a:t>What issue does</a:t>
            </a:r>
          </a:p>
          <a:p>
            <a:pPr marL="0" indent="0">
              <a:buNone/>
            </a:pPr>
            <a:r>
              <a:rPr lang="en-US" sz="6600" dirty="0">
                <a:latin typeface="Helvetica Light" panose="020B0403020202020204" pitchFamily="34" charset="0"/>
              </a:rPr>
              <a:t>try to solve?</a:t>
            </a:r>
          </a:p>
          <a:p>
            <a:pPr marL="0" indent="0">
              <a:buNone/>
            </a:pPr>
            <a:endParaRPr lang="en-US" sz="6600" dirty="0">
              <a:latin typeface="Helvetica Light" panose="020B0403020202020204" pitchFamily="34" charset="0"/>
            </a:endParaRPr>
          </a:p>
        </p:txBody>
      </p:sp>
      <p:pic>
        <p:nvPicPr>
          <p:cNvPr id="5" name="Picture 4">
            <a:extLst>
              <a:ext uri="{FF2B5EF4-FFF2-40B4-BE49-F238E27FC236}">
                <a16:creationId xmlns:a16="http://schemas.microsoft.com/office/drawing/2014/main" id="{00D18620-88E8-B04A-A42D-A9994D8C3F8E}"/>
              </a:ext>
            </a:extLst>
          </p:cNvPr>
          <p:cNvPicPr>
            <a:picLocks noChangeAspect="1"/>
          </p:cNvPicPr>
          <p:nvPr/>
        </p:nvPicPr>
        <p:blipFill>
          <a:blip r:embed="rId3"/>
          <a:stretch>
            <a:fillRect/>
          </a:stretch>
        </p:blipFill>
        <p:spPr>
          <a:xfrm>
            <a:off x="7535617" y="2447925"/>
            <a:ext cx="2540000" cy="1270000"/>
          </a:xfrm>
          <a:prstGeom prst="rect">
            <a:avLst/>
          </a:prstGeom>
        </p:spPr>
      </p:pic>
    </p:spTree>
    <p:extLst>
      <p:ext uri="{BB962C8B-B14F-4D97-AF65-F5344CB8AC3E}">
        <p14:creationId xmlns:p14="http://schemas.microsoft.com/office/powerpoint/2010/main" val="22899877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212</TotalTime>
  <Words>618</Words>
  <Application>Microsoft Macintosh PowerPoint</Application>
  <PresentationFormat>Widescreen</PresentationFormat>
  <Paragraphs>94</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Helvetica</vt:lpstr>
      <vt:lpstr>Helvetica Light</vt:lpstr>
      <vt:lpstr>Office Theme</vt:lpstr>
      <vt:lpstr>Flutter</vt:lpstr>
      <vt:lpstr>Mobile Development</vt:lpstr>
      <vt:lpstr>Mobile Development</vt:lpstr>
      <vt:lpstr>Problems</vt:lpstr>
      <vt:lpstr>PowerPoint Presentation</vt:lpstr>
      <vt:lpstr>Key Benefits</vt:lpstr>
      <vt:lpstr>Key Benefits</vt:lpstr>
      <vt:lpstr>Drawbacks</vt:lpstr>
      <vt:lpstr>Study Question</vt:lpstr>
      <vt:lpstr>Study Question Answer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Flutter</dc:title>
  <dc:creator>Kunyang Liu</dc:creator>
  <cp:lastModifiedBy>Kunyang Liu</cp:lastModifiedBy>
  <cp:revision>14</cp:revision>
  <dcterms:created xsi:type="dcterms:W3CDTF">2019-03-12T01:59:38Z</dcterms:created>
  <dcterms:modified xsi:type="dcterms:W3CDTF">2019-03-12T05:33:20Z</dcterms:modified>
</cp:coreProperties>
</file>